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</p:sldIdLst>
  <p:notesMasterIdLst>
    <p:notesMasterId r:id="rId6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notesMaster" Target="notesMasters/notesMaster1.xml"/><Relationship Id="rId7" Type="http://schemas.openxmlformats.org/officeDocument/2006/relationships/presProps" Target="presProps.xml"/><Relationship Id="rId8" Type="http://schemas.openxmlformats.org/officeDocument/2006/relationships/viewProps" Target="viewProps.xml"/><Relationship Id="rId9" Type="http://schemas.openxmlformats.org/officeDocument/2006/relationships/theme" Target="theme/theme1.xml"/><Relationship Id="rId1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image" Target="../media/image-2-5.png"/><Relationship Id="rId6" Type="http://schemas.openxmlformats.org/officeDocument/2006/relationships/image" Target="../media/image-2-6.png"/><Relationship Id="rId7" Type="http://schemas.openxmlformats.org/officeDocument/2006/relationships/image" Target="../media/image-2-7.png"/><Relationship Id="rId8" Type="http://schemas.openxmlformats.org/officeDocument/2006/relationships/image" Target="../media/image-2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A4F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6400800" y="-1097280"/>
            <a:ext cx="4114800" cy="4114800"/>
          </a:xfrm>
          <a:prstGeom prst="ellipse">
            <a:avLst/>
          </a:prstGeom>
          <a:solidFill>
            <a:srgbClr val="1565C0">
              <a:alpha val="38000"/>
            </a:srgbClr>
          </a:solidFill>
          <a:ln w="12700">
            <a:solidFill>
              <a:srgbClr val="1565C0">
                <a:alpha val="3800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7589520" y="548640"/>
            <a:ext cx="2743200" cy="2743200"/>
          </a:xfrm>
          <a:prstGeom prst="ellipse">
            <a:avLst/>
          </a:prstGeom>
          <a:solidFill>
            <a:srgbClr val="29B6F6">
              <a:alpha val="28000"/>
            </a:srgbClr>
          </a:solidFill>
          <a:ln w="12700">
            <a:solidFill>
              <a:srgbClr val="29B6F6">
                <a:alpha val="2800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457200" y="320040"/>
            <a:ext cx="45720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Smile</a:t>
            </a:r>
            <a:pPr indent="0" marL="0">
              <a:buNone/>
            </a:pPr>
            <a:r>
              <a:rPr lang="en-US" sz="3600" b="1" dirty="0">
                <a:solidFill>
                  <a:srgbClr val="29B6F6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Staff</a:t>
            </a:r>
            <a:pPr indent="0" marL="0">
              <a:buNone/>
            </a:pPr>
            <a:r>
              <a:rPr lang="en-US" sz="2200" dirty="0">
                <a:solidFill>
                  <a:srgbClr val="AACC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.nl</a:t>
            </a:r>
            <a:endParaRPr lang="en-US" sz="3600" dirty="0"/>
          </a:p>
        </p:txBody>
      </p:sp>
      <p:sp>
        <p:nvSpPr>
          <p:cNvPr id="5" name="Text 3"/>
          <p:cNvSpPr/>
          <p:nvPr/>
        </p:nvSpPr>
        <p:spPr>
          <a:xfrm>
            <a:off x="457200" y="1417320"/>
            <a:ext cx="7772400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2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The Free Job Board</a:t>
            </a:r>
            <a:endParaRPr lang="en-US" sz="4200" dirty="0"/>
          </a:p>
        </p:txBody>
      </p:sp>
      <p:sp>
        <p:nvSpPr>
          <p:cNvPr id="6" name="Text 4"/>
          <p:cNvSpPr/>
          <p:nvPr/>
        </p:nvSpPr>
        <p:spPr>
          <a:xfrm>
            <a:off x="457200" y="2121408"/>
            <a:ext cx="7772400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200" b="1" dirty="0">
                <a:solidFill>
                  <a:srgbClr val="29B6F6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for Dental Care</a:t>
            </a:r>
            <a:endParaRPr lang="en-US" sz="4200" dirty="0"/>
          </a:p>
        </p:txBody>
      </p:sp>
      <p:sp>
        <p:nvSpPr>
          <p:cNvPr id="7" name="Text 5"/>
          <p:cNvSpPr/>
          <p:nvPr/>
        </p:nvSpPr>
        <p:spPr>
          <a:xfrm>
            <a:off x="457200" y="2999232"/>
            <a:ext cx="64008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AACC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Built by a dental hygienist. Designed for the sector.</a:t>
            </a:r>
            <a:endParaRPr lang="en-US" sz="1400" dirty="0"/>
          </a:p>
        </p:txBody>
      </p:sp>
      <p:sp>
        <p:nvSpPr>
          <p:cNvPr id="8" name="Shape 6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29B6F6"/>
          </a:solidFill>
          <a:ln w="12700">
            <a:solidFill>
              <a:srgbClr val="29B6F6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0" y="4709160"/>
            <a:ext cx="91440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Pre-Seed Round  •  €75,000  •  2026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0F6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1A4FDB"/>
          </a:solidFill>
          <a:ln w="12700">
            <a:solidFill>
              <a:srgbClr val="1A4FDB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228600" y="164592"/>
            <a:ext cx="201168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Smile</a:t>
            </a:r>
            <a:pPr indent="0" marL="0">
              <a:buNone/>
            </a:pPr>
            <a:r>
              <a:rPr lang="en-US" sz="2000" b="1" dirty="0">
                <a:solidFill>
                  <a:srgbClr val="29B6F6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Staff</a:t>
            </a:r>
            <a:endParaRPr lang="en-US" sz="2000" dirty="0"/>
          </a:p>
        </p:txBody>
      </p:sp>
      <p:sp>
        <p:nvSpPr>
          <p:cNvPr id="4" name="Text 2"/>
          <p:cNvSpPr/>
          <p:nvPr/>
        </p:nvSpPr>
        <p:spPr>
          <a:xfrm>
            <a:off x="0" y="137160"/>
            <a:ext cx="91440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Problem &amp; Solution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365760" y="1051560"/>
            <a:ext cx="38404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1A4F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Problem</a:t>
            </a:r>
            <a:endParaRPr lang="en-US" sz="1500" dirty="0"/>
          </a:p>
        </p:txBody>
      </p:sp>
      <p:sp>
        <p:nvSpPr>
          <p:cNvPr id="6" name="Shape 4"/>
          <p:cNvSpPr/>
          <p:nvPr/>
        </p:nvSpPr>
        <p:spPr>
          <a:xfrm>
            <a:off x="365760" y="1508760"/>
            <a:ext cx="3749040" cy="1005840"/>
          </a:xfrm>
          <a:prstGeom prst="rect">
            <a:avLst/>
          </a:prstGeom>
          <a:solidFill>
            <a:srgbClr val="FFFFFF"/>
          </a:solidFill>
          <a:ln w="6350">
            <a:solidFill>
              <a:srgbClr val="C0D8FF"/>
            </a:solidFill>
            <a:prstDash val="solid"/>
          </a:ln>
          <a:effectLst>
            <a:outerShdw sx="100000" sy="100000" kx="0" ky="0" algn="bl" rotWithShape="0" blurRad="63500" dist="25400" dir="8100000">
              <a:srgbClr val="000000">
                <a:alpha val="6000"/>
              </a:srgbClr>
            </a:outerShdw>
          </a:effectLst>
        </p:spPr>
      </p:sp>
      <p:pic>
        <p:nvPicPr>
          <p:cNvPr id="7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2920" y="1600200"/>
            <a:ext cx="292608" cy="292608"/>
          </a:xfrm>
          <a:prstGeom prst="rect">
            <a:avLst/>
          </a:prstGeom>
        </p:spPr>
      </p:pic>
      <p:sp>
        <p:nvSpPr>
          <p:cNvPr id="8" name="Text 5"/>
          <p:cNvSpPr/>
          <p:nvPr/>
        </p:nvSpPr>
        <p:spPr>
          <a:xfrm>
            <a:off x="914400" y="1581912"/>
            <a:ext cx="30632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A4F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Staffing shortages</a:t>
            </a:r>
            <a:endParaRPr lang="en-US" sz="1200" dirty="0"/>
          </a:p>
        </p:txBody>
      </p:sp>
      <p:sp>
        <p:nvSpPr>
          <p:cNvPr id="9" name="Text 6"/>
          <p:cNvSpPr/>
          <p:nvPr/>
        </p:nvSpPr>
        <p:spPr>
          <a:xfrm>
            <a:off x="914400" y="1856232"/>
            <a:ext cx="30632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Dental practices struggle daily to find qualified hygienists, assistants and dentists.</a:t>
            </a:r>
            <a:endParaRPr lang="en-US" sz="1050" dirty="0"/>
          </a:p>
        </p:txBody>
      </p:sp>
      <p:sp>
        <p:nvSpPr>
          <p:cNvPr id="10" name="Shape 7"/>
          <p:cNvSpPr/>
          <p:nvPr/>
        </p:nvSpPr>
        <p:spPr>
          <a:xfrm>
            <a:off x="365760" y="2624328"/>
            <a:ext cx="3749040" cy="1005840"/>
          </a:xfrm>
          <a:prstGeom prst="rect">
            <a:avLst/>
          </a:prstGeom>
          <a:solidFill>
            <a:srgbClr val="FFFFFF"/>
          </a:solidFill>
          <a:ln w="6350">
            <a:solidFill>
              <a:srgbClr val="C0D8FF"/>
            </a:solidFill>
            <a:prstDash val="solid"/>
          </a:ln>
          <a:effectLst>
            <a:outerShdw sx="100000" sy="100000" kx="0" ky="0" algn="bl" rotWithShape="0" blurRad="63500" dist="25400" dir="8100000">
              <a:srgbClr val="000000">
                <a:alpha val="6000"/>
              </a:srgbClr>
            </a:outerShdw>
          </a:effectLst>
        </p:spPr>
      </p:sp>
      <p:pic>
        <p:nvPicPr>
          <p:cNvPr id="11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2920" y="2715768"/>
            <a:ext cx="292608" cy="292608"/>
          </a:xfrm>
          <a:prstGeom prst="rect">
            <a:avLst/>
          </a:prstGeom>
        </p:spPr>
      </p:pic>
      <p:sp>
        <p:nvSpPr>
          <p:cNvPr id="12" name="Text 8"/>
          <p:cNvSpPr/>
          <p:nvPr/>
        </p:nvSpPr>
        <p:spPr>
          <a:xfrm>
            <a:off x="914400" y="2697480"/>
            <a:ext cx="30632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A4F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Agencies are expensive</a:t>
            </a:r>
            <a:endParaRPr lang="en-US" sz="1200" dirty="0"/>
          </a:p>
        </p:txBody>
      </p:sp>
      <p:sp>
        <p:nvSpPr>
          <p:cNvPr id="13" name="Text 9"/>
          <p:cNvSpPr/>
          <p:nvPr/>
        </p:nvSpPr>
        <p:spPr>
          <a:xfrm>
            <a:off x="914400" y="2971800"/>
            <a:ext cx="30632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Traditional bureaus charge high commissions per placement — a real burden for independent practices.</a:t>
            </a:r>
            <a:endParaRPr lang="en-US" sz="1050" dirty="0"/>
          </a:p>
        </p:txBody>
      </p:sp>
      <p:sp>
        <p:nvSpPr>
          <p:cNvPr id="14" name="Shape 10"/>
          <p:cNvSpPr/>
          <p:nvPr/>
        </p:nvSpPr>
        <p:spPr>
          <a:xfrm>
            <a:off x="365760" y="3739896"/>
            <a:ext cx="3749040" cy="1005840"/>
          </a:xfrm>
          <a:prstGeom prst="rect">
            <a:avLst/>
          </a:prstGeom>
          <a:solidFill>
            <a:srgbClr val="FFFFFF"/>
          </a:solidFill>
          <a:ln w="6350">
            <a:solidFill>
              <a:srgbClr val="C0D8FF"/>
            </a:solidFill>
            <a:prstDash val="solid"/>
          </a:ln>
          <a:effectLst>
            <a:outerShdw sx="100000" sy="100000" kx="0" ky="0" algn="bl" rotWithShape="0" blurRad="63500" dist="25400" dir="8100000">
              <a:srgbClr val="000000">
                <a:alpha val="6000"/>
              </a:srgbClr>
            </a:outerShdw>
          </a:effectLst>
        </p:spPr>
      </p:sp>
      <p:pic>
        <p:nvPicPr>
          <p:cNvPr id="15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2920" y="3831336"/>
            <a:ext cx="292608" cy="292608"/>
          </a:xfrm>
          <a:prstGeom prst="rect">
            <a:avLst/>
          </a:prstGeom>
        </p:spPr>
      </p:pic>
      <p:sp>
        <p:nvSpPr>
          <p:cNvPr id="16" name="Text 11"/>
          <p:cNvSpPr/>
          <p:nvPr/>
        </p:nvSpPr>
        <p:spPr>
          <a:xfrm>
            <a:off x="914400" y="3813048"/>
            <a:ext cx="30632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A4F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No niche platform exists</a:t>
            </a:r>
            <a:endParaRPr lang="en-US" sz="1200" dirty="0"/>
          </a:p>
        </p:txBody>
      </p:sp>
      <p:sp>
        <p:nvSpPr>
          <p:cNvPr id="17" name="Text 12"/>
          <p:cNvSpPr/>
          <p:nvPr/>
        </p:nvSpPr>
        <p:spPr>
          <a:xfrm>
            <a:off x="914400" y="4087368"/>
            <a:ext cx="30632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Generic job boards like Indeed lack the dental-specific filters and candidate pool practices need.</a:t>
            </a:r>
            <a:endParaRPr lang="en-US" sz="1050" dirty="0"/>
          </a:p>
        </p:txBody>
      </p:sp>
      <p:sp>
        <p:nvSpPr>
          <p:cNvPr id="18" name="Shape 13"/>
          <p:cNvSpPr/>
          <p:nvPr/>
        </p:nvSpPr>
        <p:spPr>
          <a:xfrm>
            <a:off x="4572000" y="1051560"/>
            <a:ext cx="0" cy="3840480"/>
          </a:xfrm>
          <a:prstGeom prst="line">
            <a:avLst/>
          </a:prstGeom>
          <a:noFill/>
          <a:ln w="12700">
            <a:solidFill>
              <a:srgbClr val="C0D8FF"/>
            </a:solidFill>
            <a:prstDash val="solid"/>
          </a:ln>
        </p:spPr>
      </p:sp>
      <p:sp>
        <p:nvSpPr>
          <p:cNvPr id="19" name="Text 14"/>
          <p:cNvSpPr/>
          <p:nvPr/>
        </p:nvSpPr>
        <p:spPr>
          <a:xfrm>
            <a:off x="4846320" y="1051560"/>
            <a:ext cx="39319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1A4F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Our Solution</a:t>
            </a:r>
            <a:endParaRPr lang="en-US" sz="1500" dirty="0"/>
          </a:p>
        </p:txBody>
      </p:sp>
      <p:sp>
        <p:nvSpPr>
          <p:cNvPr id="20" name="Text 15"/>
          <p:cNvSpPr/>
          <p:nvPr/>
        </p:nvSpPr>
        <p:spPr>
          <a:xfrm>
            <a:off x="4846320" y="1463040"/>
            <a:ext cx="39319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SmileStaff.nl connects dental practices directly with dental professionals — free, fast, and without intermediaries.</a:t>
            </a:r>
            <a:endParaRPr lang="en-US" sz="1200" dirty="0"/>
          </a:p>
        </p:txBody>
      </p:sp>
      <p:pic>
        <p:nvPicPr>
          <p:cNvPr id="21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46320" y="2240280"/>
            <a:ext cx="237744" cy="237744"/>
          </a:xfrm>
          <a:prstGeom prst="rect">
            <a:avLst/>
          </a:prstGeom>
        </p:spPr>
      </p:pic>
      <p:sp>
        <p:nvSpPr>
          <p:cNvPr id="22" name="Text 16"/>
          <p:cNvSpPr/>
          <p:nvPr/>
        </p:nvSpPr>
        <p:spPr>
          <a:xfrm>
            <a:off x="5193792" y="2221992"/>
            <a:ext cx="35661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Free to post, free to apply</a:t>
            </a:r>
            <a:endParaRPr lang="en-US" sz="1200" dirty="0"/>
          </a:p>
        </p:txBody>
      </p:sp>
      <p:pic>
        <p:nvPicPr>
          <p:cNvPr id="23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46320" y="2660904"/>
            <a:ext cx="237744" cy="237744"/>
          </a:xfrm>
          <a:prstGeom prst="rect">
            <a:avLst/>
          </a:prstGeom>
        </p:spPr>
      </p:pic>
      <p:sp>
        <p:nvSpPr>
          <p:cNvPr id="24" name="Text 17"/>
          <p:cNvSpPr/>
          <p:nvPr/>
        </p:nvSpPr>
        <p:spPr>
          <a:xfrm>
            <a:off x="5193792" y="2642616"/>
            <a:ext cx="35661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Direct contact — no agency fees</a:t>
            </a:r>
            <a:endParaRPr lang="en-US" sz="1200" dirty="0"/>
          </a:p>
        </p:txBody>
      </p:sp>
      <p:pic>
        <p:nvPicPr>
          <p:cNvPr id="25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846320" y="3081528"/>
            <a:ext cx="237744" cy="237744"/>
          </a:xfrm>
          <a:prstGeom prst="rect">
            <a:avLst/>
          </a:prstGeom>
        </p:spPr>
      </p:pic>
      <p:sp>
        <p:nvSpPr>
          <p:cNvPr id="26" name="Text 18"/>
          <p:cNvSpPr/>
          <p:nvPr/>
        </p:nvSpPr>
        <p:spPr>
          <a:xfrm>
            <a:off x="5193792" y="3063240"/>
            <a:ext cx="35661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Boost vacancies for extra reach (pay-per-use)</a:t>
            </a:r>
            <a:endParaRPr lang="en-US" sz="1200" dirty="0"/>
          </a:p>
        </p:txBody>
      </p:sp>
      <p:pic>
        <p:nvPicPr>
          <p:cNvPr id="27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846320" y="3502152"/>
            <a:ext cx="237744" cy="237744"/>
          </a:xfrm>
          <a:prstGeom prst="rect">
            <a:avLst/>
          </a:prstGeom>
        </p:spPr>
      </p:pic>
      <p:sp>
        <p:nvSpPr>
          <p:cNvPr id="28" name="Text 19"/>
          <p:cNvSpPr/>
          <p:nvPr/>
        </p:nvSpPr>
        <p:spPr>
          <a:xfrm>
            <a:off x="5193792" y="3483864"/>
            <a:ext cx="35661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Analytics dashboard included</a:t>
            </a:r>
            <a:endParaRPr lang="en-US" sz="1200" dirty="0"/>
          </a:p>
        </p:txBody>
      </p:sp>
      <p:pic>
        <p:nvPicPr>
          <p:cNvPr id="2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846320" y="3922776"/>
            <a:ext cx="237744" cy="237744"/>
          </a:xfrm>
          <a:prstGeom prst="rect">
            <a:avLst/>
          </a:prstGeom>
        </p:spPr>
      </p:pic>
      <p:sp>
        <p:nvSpPr>
          <p:cNvPr id="30" name="Text 20"/>
          <p:cNvSpPr/>
          <p:nvPr/>
        </p:nvSpPr>
        <p:spPr>
          <a:xfrm>
            <a:off x="5193792" y="3904488"/>
            <a:ext cx="35661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100% focused on dental care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1A4FDB"/>
          </a:solidFill>
          <a:ln w="12700">
            <a:solidFill>
              <a:srgbClr val="1A4FDB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228600" y="164592"/>
            <a:ext cx="201168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Smile</a:t>
            </a:r>
            <a:pPr indent="0" marL="0">
              <a:buNone/>
            </a:pPr>
            <a:r>
              <a:rPr lang="en-US" sz="2000" b="1" dirty="0">
                <a:solidFill>
                  <a:srgbClr val="29B6F6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Staff</a:t>
            </a:r>
            <a:endParaRPr lang="en-US" sz="2000" dirty="0"/>
          </a:p>
        </p:txBody>
      </p:sp>
      <p:sp>
        <p:nvSpPr>
          <p:cNvPr id="4" name="Text 2"/>
          <p:cNvSpPr/>
          <p:nvPr/>
        </p:nvSpPr>
        <p:spPr>
          <a:xfrm>
            <a:off x="0" y="137160"/>
            <a:ext cx="91440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Business Model &amp; Market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365760" y="1024128"/>
            <a:ext cx="41148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1A4F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How We Make Money</a:t>
            </a:r>
            <a:endParaRPr lang="en-US" sz="1500" dirty="0"/>
          </a:p>
        </p:txBody>
      </p:sp>
      <p:sp>
        <p:nvSpPr>
          <p:cNvPr id="6" name="Shape 4"/>
          <p:cNvSpPr/>
          <p:nvPr/>
        </p:nvSpPr>
        <p:spPr>
          <a:xfrm>
            <a:off x="365760" y="1463040"/>
            <a:ext cx="3931920" cy="1417320"/>
          </a:xfrm>
          <a:prstGeom prst="rect">
            <a:avLst/>
          </a:prstGeom>
          <a:solidFill>
            <a:srgbClr val="1A4FDB"/>
          </a:solidFill>
          <a:ln w="12700">
            <a:solidFill>
              <a:srgbClr val="1A4FDB"/>
            </a:solidFill>
            <a:prstDash val="solid"/>
          </a:ln>
          <a:effectLst>
            <a:outerShdw sx="100000" sy="100000" kx="0" ky="0" algn="bl" rotWithShape="0" blurRad="76200" dist="25400" dir="8100000">
              <a:srgbClr val="000000">
                <a:alpha val="10000"/>
              </a:srgbClr>
            </a:outerShdw>
          </a:effectLst>
        </p:spPr>
      </p:sp>
      <p:sp>
        <p:nvSpPr>
          <p:cNvPr id="7" name="Text 5"/>
          <p:cNvSpPr/>
          <p:nvPr/>
        </p:nvSpPr>
        <p:spPr>
          <a:xfrm>
            <a:off x="548640" y="1536192"/>
            <a:ext cx="35661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29B6F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Phase 1 — Now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548640" y="1810512"/>
            <a:ext cx="35661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Free to post + Pay-per-boost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548640" y="2103120"/>
            <a:ext cx="35661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DDEE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Practices post vacancies for free. Pay only when boosting for extra reach — per application received.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365760" y="2999232"/>
            <a:ext cx="3931920" cy="1508760"/>
          </a:xfrm>
          <a:prstGeom prst="rect">
            <a:avLst/>
          </a:prstGeom>
          <a:solidFill>
            <a:srgbClr val="F0F6FF"/>
          </a:solidFill>
          <a:ln w="12700">
            <a:solidFill>
              <a:srgbClr val="C0D8FF"/>
            </a:solidFill>
            <a:prstDash val="solid"/>
          </a:ln>
          <a:effectLst>
            <a:outerShdw sx="100000" sy="100000" kx="0" ky="0" algn="bl" rotWithShape="0" blurRad="76200" dist="25400" dir="8100000">
              <a:srgbClr val="000000">
                <a:alpha val="6000"/>
              </a:srgbClr>
            </a:outerShdw>
          </a:effectLst>
        </p:spPr>
      </p:sp>
      <p:sp>
        <p:nvSpPr>
          <p:cNvPr id="11" name="Text 9"/>
          <p:cNvSpPr/>
          <p:nvPr/>
        </p:nvSpPr>
        <p:spPr>
          <a:xfrm>
            <a:off x="548640" y="3072384"/>
            <a:ext cx="35661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29B6F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Phase 2 — After traction</a:t>
            </a:r>
            <a:endParaRPr lang="en-US" sz="1100" dirty="0"/>
          </a:p>
        </p:txBody>
      </p:sp>
      <p:sp>
        <p:nvSpPr>
          <p:cNvPr id="12" name="Text 10"/>
          <p:cNvSpPr/>
          <p:nvPr/>
        </p:nvSpPr>
        <p:spPr>
          <a:xfrm>
            <a:off x="548640" y="3346704"/>
            <a:ext cx="35661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A4FDB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Subscriptions for recruiters &amp; chains</a:t>
            </a:r>
            <a:endParaRPr lang="en-US" sz="1300" dirty="0"/>
          </a:p>
        </p:txBody>
      </p:sp>
      <p:sp>
        <p:nvSpPr>
          <p:cNvPr id="13" name="Text 11"/>
          <p:cNvSpPr/>
          <p:nvPr/>
        </p:nvSpPr>
        <p:spPr>
          <a:xfrm>
            <a:off x="548640" y="3685032"/>
            <a:ext cx="356616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Once we have meaningful platform data, subscription plans for recruitment agencies and large dental chains — with advanced analytics and priority placement.</a:t>
            </a:r>
            <a:endParaRPr lang="en-US" sz="1050" dirty="0"/>
          </a:p>
        </p:txBody>
      </p:sp>
      <p:sp>
        <p:nvSpPr>
          <p:cNvPr id="14" name="Shape 12"/>
          <p:cNvSpPr/>
          <p:nvPr/>
        </p:nvSpPr>
        <p:spPr>
          <a:xfrm>
            <a:off x="4572000" y="1024128"/>
            <a:ext cx="0" cy="3566160"/>
          </a:xfrm>
          <a:prstGeom prst="line">
            <a:avLst/>
          </a:prstGeom>
          <a:noFill/>
          <a:ln w="12700">
            <a:solidFill>
              <a:srgbClr val="C0D8FF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4846320" y="1024128"/>
            <a:ext cx="39319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1A4F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Market</a:t>
            </a:r>
            <a:endParaRPr lang="en-US" sz="1500" dirty="0"/>
          </a:p>
        </p:txBody>
      </p:sp>
      <p:sp>
        <p:nvSpPr>
          <p:cNvPr id="16" name="Shape 14"/>
          <p:cNvSpPr/>
          <p:nvPr/>
        </p:nvSpPr>
        <p:spPr>
          <a:xfrm>
            <a:off x="4846320" y="1463040"/>
            <a:ext cx="3931920" cy="640080"/>
          </a:xfrm>
          <a:prstGeom prst="rect">
            <a:avLst/>
          </a:prstGeom>
          <a:solidFill>
            <a:srgbClr val="F0F6FF"/>
          </a:solidFill>
          <a:ln w="6350">
            <a:solidFill>
              <a:srgbClr val="C0D8FF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4937760" y="1508760"/>
            <a:ext cx="1371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A4FDB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8,000+</a:t>
            </a:r>
            <a:endParaRPr lang="en-US" sz="2200" dirty="0"/>
          </a:p>
        </p:txBody>
      </p:sp>
      <p:sp>
        <p:nvSpPr>
          <p:cNvPr id="18" name="Text 16"/>
          <p:cNvSpPr/>
          <p:nvPr/>
        </p:nvSpPr>
        <p:spPr>
          <a:xfrm>
            <a:off x="6355080" y="1572768"/>
            <a:ext cx="22860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Dental practices in the Netherlands</a:t>
            </a:r>
            <a:endParaRPr lang="en-US" sz="1050" dirty="0"/>
          </a:p>
        </p:txBody>
      </p:sp>
      <p:sp>
        <p:nvSpPr>
          <p:cNvPr id="19" name="Shape 17"/>
          <p:cNvSpPr/>
          <p:nvPr/>
        </p:nvSpPr>
        <p:spPr>
          <a:xfrm>
            <a:off x="4846320" y="2212848"/>
            <a:ext cx="3931920" cy="640080"/>
          </a:xfrm>
          <a:prstGeom prst="rect">
            <a:avLst/>
          </a:prstGeom>
          <a:solidFill>
            <a:srgbClr val="F0F6FF"/>
          </a:solidFill>
          <a:ln w="6350">
            <a:solidFill>
              <a:srgbClr val="C0D8FF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4937760" y="2258568"/>
            <a:ext cx="1371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A4FDB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40,000+</a:t>
            </a:r>
            <a:endParaRPr lang="en-US" sz="2200" dirty="0"/>
          </a:p>
        </p:txBody>
      </p:sp>
      <p:sp>
        <p:nvSpPr>
          <p:cNvPr id="21" name="Text 19"/>
          <p:cNvSpPr/>
          <p:nvPr/>
        </p:nvSpPr>
        <p:spPr>
          <a:xfrm>
            <a:off x="6355080" y="2322576"/>
            <a:ext cx="22860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Dental professionals employed</a:t>
            </a:r>
            <a:endParaRPr lang="en-US" sz="1050" dirty="0"/>
          </a:p>
        </p:txBody>
      </p:sp>
      <p:sp>
        <p:nvSpPr>
          <p:cNvPr id="22" name="Shape 20"/>
          <p:cNvSpPr/>
          <p:nvPr/>
        </p:nvSpPr>
        <p:spPr>
          <a:xfrm>
            <a:off x="4846320" y="2962656"/>
            <a:ext cx="3931920" cy="640080"/>
          </a:xfrm>
          <a:prstGeom prst="rect">
            <a:avLst/>
          </a:prstGeom>
          <a:solidFill>
            <a:srgbClr val="F0F6FF"/>
          </a:solidFill>
          <a:ln w="6350">
            <a:solidFill>
              <a:srgbClr val="C0D8FF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4937760" y="3008376"/>
            <a:ext cx="1371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A4FDB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€2B+</a:t>
            </a:r>
            <a:endParaRPr lang="en-US" sz="2200" dirty="0"/>
          </a:p>
        </p:txBody>
      </p:sp>
      <p:sp>
        <p:nvSpPr>
          <p:cNvPr id="24" name="Text 22"/>
          <p:cNvSpPr/>
          <p:nvPr/>
        </p:nvSpPr>
        <p:spPr>
          <a:xfrm>
            <a:off x="6355080" y="3072384"/>
            <a:ext cx="22860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Dutch dental sector annual turnover</a:t>
            </a:r>
            <a:endParaRPr lang="en-US" sz="1050" dirty="0"/>
          </a:p>
        </p:txBody>
      </p:sp>
      <p:sp>
        <p:nvSpPr>
          <p:cNvPr id="25" name="Text 23"/>
          <p:cNvSpPr/>
          <p:nvPr/>
        </p:nvSpPr>
        <p:spPr>
          <a:xfrm>
            <a:off x="4846320" y="3749040"/>
            <a:ext cx="39319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A4F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Market validated by competition:</a:t>
            </a:r>
            <a:endParaRPr lang="en-US" sz="1100" dirty="0"/>
          </a:p>
        </p:txBody>
      </p:sp>
      <p:sp>
        <p:nvSpPr>
          <p:cNvPr id="26" name="Text 24"/>
          <p:cNvSpPr/>
          <p:nvPr/>
        </p:nvSpPr>
        <p:spPr>
          <a:xfrm>
            <a:off x="4846320" y="4023360"/>
            <a:ext cx="393192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Since SmileStaff launched, multiple dental-specific job boards have emerged (Mondzorgvacatures.nl, Mondzorgrecruiters.nl, Mondzorgbaan.nl). Growing competition proves there is a real market — SmileStaff was first, and is the only platform built from within the profession.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0F6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1A4FDB"/>
          </a:solidFill>
          <a:ln w="12700">
            <a:solidFill>
              <a:srgbClr val="1A4FDB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228600" y="164592"/>
            <a:ext cx="201168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Smile</a:t>
            </a:r>
            <a:pPr indent="0" marL="0">
              <a:buNone/>
            </a:pPr>
            <a:r>
              <a:rPr lang="en-US" sz="2000" b="1" dirty="0">
                <a:solidFill>
                  <a:srgbClr val="29B6F6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Staff</a:t>
            </a:r>
            <a:endParaRPr lang="en-US" sz="2000" dirty="0"/>
          </a:p>
        </p:txBody>
      </p:sp>
      <p:sp>
        <p:nvSpPr>
          <p:cNvPr id="4" name="Text 2"/>
          <p:cNvSpPr/>
          <p:nvPr/>
        </p:nvSpPr>
        <p:spPr>
          <a:xfrm>
            <a:off x="0" y="137160"/>
            <a:ext cx="91440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The Founder &amp; The Ask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365760" y="1097280"/>
            <a:ext cx="1463040" cy="1463040"/>
          </a:xfrm>
          <a:prstGeom prst="ellipse">
            <a:avLst/>
          </a:prstGeom>
          <a:solidFill>
            <a:srgbClr val="1A4FDB"/>
          </a:solidFill>
          <a:ln w="12700">
            <a:solidFill>
              <a:srgbClr val="1A4FDB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365760" y="1234440"/>
            <a:ext cx="146304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44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M</a:t>
            </a:r>
            <a:endParaRPr lang="en-US" sz="4400" dirty="0"/>
          </a:p>
        </p:txBody>
      </p:sp>
      <p:sp>
        <p:nvSpPr>
          <p:cNvPr id="7" name="Text 5"/>
          <p:cNvSpPr/>
          <p:nvPr/>
        </p:nvSpPr>
        <p:spPr>
          <a:xfrm>
            <a:off x="2057400" y="1097280"/>
            <a:ext cx="41148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900" b="1" dirty="0">
                <a:solidFill>
                  <a:srgbClr val="1A4FDB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Marof Maruf</a:t>
            </a:r>
            <a:endParaRPr lang="en-US" sz="1900" dirty="0"/>
          </a:p>
        </p:txBody>
      </p:sp>
      <p:sp>
        <p:nvSpPr>
          <p:cNvPr id="8" name="Text 6"/>
          <p:cNvSpPr/>
          <p:nvPr/>
        </p:nvSpPr>
        <p:spPr>
          <a:xfrm>
            <a:off x="2057400" y="1517904"/>
            <a:ext cx="4114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29B6F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Founder, SmileStaff.nl</a:t>
            </a:r>
            <a:endParaRPr lang="en-US" sz="1200" dirty="0"/>
          </a:p>
        </p:txBody>
      </p:sp>
      <p:pic>
        <p:nvPicPr>
          <p:cNvPr id="9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5760" y="2788920"/>
            <a:ext cx="256032" cy="256032"/>
          </a:xfrm>
          <a:prstGeom prst="rect">
            <a:avLst/>
          </a:prstGeom>
        </p:spPr>
      </p:pic>
      <p:sp>
        <p:nvSpPr>
          <p:cNvPr id="10" name="Text 7"/>
          <p:cNvSpPr/>
          <p:nvPr/>
        </p:nvSpPr>
        <p:spPr>
          <a:xfrm>
            <a:off x="749808" y="2761488"/>
            <a:ext cx="365760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Practicing dental hygienist — daily experience with staffing challenges in the field</a:t>
            </a:r>
            <a:endParaRPr lang="en-US" sz="1150" dirty="0"/>
          </a:p>
        </p:txBody>
      </p:sp>
      <p:pic>
        <p:nvPicPr>
          <p:cNvPr id="11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5760" y="3355848"/>
            <a:ext cx="256032" cy="256032"/>
          </a:xfrm>
          <a:prstGeom prst="rect">
            <a:avLst/>
          </a:prstGeom>
        </p:spPr>
      </p:pic>
      <p:sp>
        <p:nvSpPr>
          <p:cNvPr id="12" name="Text 8"/>
          <p:cNvSpPr/>
          <p:nvPr/>
        </p:nvSpPr>
        <p:spPr>
          <a:xfrm>
            <a:off x="749808" y="3328416"/>
            <a:ext cx="365760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Launched V1 one year ago from real demand; fully rebuilt and scaled in 2025</a:t>
            </a:r>
            <a:endParaRPr lang="en-US" sz="1150" dirty="0"/>
          </a:p>
        </p:txBody>
      </p:sp>
      <p:pic>
        <p:nvPicPr>
          <p:cNvPr id="13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5760" y="3922776"/>
            <a:ext cx="256032" cy="256032"/>
          </a:xfrm>
          <a:prstGeom prst="rect">
            <a:avLst/>
          </a:prstGeom>
        </p:spPr>
      </p:pic>
      <p:sp>
        <p:nvSpPr>
          <p:cNvPr id="14" name="Text 9"/>
          <p:cNvSpPr/>
          <p:nvPr/>
        </p:nvSpPr>
        <p:spPr>
          <a:xfrm>
            <a:off x="749808" y="3895344"/>
            <a:ext cx="365760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Understands both sides: practices searching for staff and professionals seeking work</a:t>
            </a:r>
            <a:endParaRPr lang="en-US" sz="1150" dirty="0"/>
          </a:p>
        </p:txBody>
      </p:sp>
      <p:sp>
        <p:nvSpPr>
          <p:cNvPr id="15" name="Shape 10"/>
          <p:cNvSpPr/>
          <p:nvPr/>
        </p:nvSpPr>
        <p:spPr>
          <a:xfrm>
            <a:off x="365760" y="4480560"/>
            <a:ext cx="3840480" cy="438912"/>
          </a:xfrm>
          <a:prstGeom prst="rect">
            <a:avLst/>
          </a:prstGeom>
          <a:solidFill>
            <a:srgbClr val="F0F6FF"/>
          </a:solidFill>
          <a:ln w="10160">
            <a:solidFill>
              <a:srgbClr val="C0D8FF"/>
            </a:solidFill>
            <a:prstDash val="solid"/>
          </a:ln>
        </p:spPr>
      </p:sp>
      <p:sp>
        <p:nvSpPr>
          <p:cNvPr id="16" name="Text 11"/>
          <p:cNvSpPr/>
          <p:nvPr/>
        </p:nvSpPr>
        <p:spPr>
          <a:xfrm>
            <a:off x="502920" y="4507992"/>
            <a:ext cx="35661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i="1" dirty="0">
                <a:solidFill>
                  <a:srgbClr val="1A4FD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"I built SmileStaff because I experienced the problem myself — every week."</a:t>
            </a:r>
            <a:endParaRPr lang="en-US" sz="1050" dirty="0"/>
          </a:p>
        </p:txBody>
      </p:sp>
      <p:sp>
        <p:nvSpPr>
          <p:cNvPr id="17" name="Shape 12"/>
          <p:cNvSpPr/>
          <p:nvPr/>
        </p:nvSpPr>
        <p:spPr>
          <a:xfrm>
            <a:off x="4572000" y="1024128"/>
            <a:ext cx="0" cy="3840480"/>
          </a:xfrm>
          <a:prstGeom prst="line">
            <a:avLst/>
          </a:prstGeom>
          <a:noFill/>
          <a:ln w="12700">
            <a:solidFill>
              <a:srgbClr val="C0D8FF"/>
            </a:solidFill>
            <a:prstDash val="solid"/>
          </a:ln>
        </p:spPr>
      </p:sp>
      <p:sp>
        <p:nvSpPr>
          <p:cNvPr id="18" name="Shape 13"/>
          <p:cNvSpPr/>
          <p:nvPr/>
        </p:nvSpPr>
        <p:spPr>
          <a:xfrm>
            <a:off x="4846320" y="1024128"/>
            <a:ext cx="3931920" cy="3840480"/>
          </a:xfrm>
          <a:prstGeom prst="rect">
            <a:avLst/>
          </a:prstGeom>
          <a:solidFill>
            <a:srgbClr val="1A4FDB"/>
          </a:solidFill>
          <a:ln w="12700">
            <a:solidFill>
              <a:srgbClr val="1A4FDB"/>
            </a:solidFill>
            <a:prstDash val="solid"/>
          </a:ln>
          <a:effectLst>
            <a:outerShdw sx="100000" sy="100000" kx="0" ky="0" algn="bl" rotWithShape="0" blurRad="127000" dist="38100" dir="8100000">
              <a:srgbClr val="000000">
                <a:alpha val="15000"/>
              </a:srgbClr>
            </a:outerShdw>
          </a:effectLst>
        </p:spPr>
      </p:sp>
      <p:sp>
        <p:nvSpPr>
          <p:cNvPr id="19" name="Text 14"/>
          <p:cNvSpPr/>
          <p:nvPr/>
        </p:nvSpPr>
        <p:spPr>
          <a:xfrm>
            <a:off x="4846320" y="1234440"/>
            <a:ext cx="39319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We Are Raising</a:t>
            </a:r>
            <a:endParaRPr lang="en-US" sz="1400" dirty="0"/>
          </a:p>
        </p:txBody>
      </p:sp>
      <p:sp>
        <p:nvSpPr>
          <p:cNvPr id="20" name="Text 15"/>
          <p:cNvSpPr/>
          <p:nvPr/>
        </p:nvSpPr>
        <p:spPr>
          <a:xfrm>
            <a:off x="4846320" y="1627632"/>
            <a:ext cx="3931920" cy="8046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4600" b="1" dirty="0">
                <a:solidFill>
                  <a:srgbClr val="29B6F6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€75,000</a:t>
            </a:r>
            <a:endParaRPr lang="en-US" sz="4600" dirty="0"/>
          </a:p>
        </p:txBody>
      </p:sp>
      <p:sp>
        <p:nvSpPr>
          <p:cNvPr id="21" name="Text 16"/>
          <p:cNvSpPr/>
          <p:nvPr/>
        </p:nvSpPr>
        <p:spPr>
          <a:xfrm>
            <a:off x="4846320" y="2395728"/>
            <a:ext cx="39319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AADD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Pre-Seed  •  Min. ticket €10,000</a:t>
            </a:r>
            <a:endParaRPr lang="en-US" sz="1100" dirty="0"/>
          </a:p>
        </p:txBody>
      </p:sp>
      <p:sp>
        <p:nvSpPr>
          <p:cNvPr id="22" name="Shape 17"/>
          <p:cNvSpPr/>
          <p:nvPr/>
        </p:nvSpPr>
        <p:spPr>
          <a:xfrm>
            <a:off x="4983480" y="2816352"/>
            <a:ext cx="502920" cy="320040"/>
          </a:xfrm>
          <a:prstGeom prst="rect">
            <a:avLst/>
          </a:prstGeom>
          <a:solidFill>
            <a:srgbClr val="29B6F6"/>
          </a:solidFill>
          <a:ln w="12700">
            <a:solidFill>
              <a:srgbClr val="29B6F6"/>
            </a:solidFill>
            <a:prstDash val="solid"/>
          </a:ln>
        </p:spPr>
      </p:sp>
      <p:sp>
        <p:nvSpPr>
          <p:cNvPr id="23" name="Text 18"/>
          <p:cNvSpPr/>
          <p:nvPr/>
        </p:nvSpPr>
        <p:spPr>
          <a:xfrm>
            <a:off x="4983480" y="2834640"/>
            <a:ext cx="5029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47%</a:t>
            </a:r>
            <a:endParaRPr lang="en-US" sz="1000" dirty="0"/>
          </a:p>
        </p:txBody>
      </p:sp>
      <p:sp>
        <p:nvSpPr>
          <p:cNvPr id="24" name="Text 19"/>
          <p:cNvSpPr/>
          <p:nvPr/>
        </p:nvSpPr>
        <p:spPr>
          <a:xfrm>
            <a:off x="5577840" y="2834640"/>
            <a:ext cx="30632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Marketing &amp; growth</a:t>
            </a:r>
            <a:endParaRPr lang="en-US" sz="1100" dirty="0"/>
          </a:p>
        </p:txBody>
      </p:sp>
      <p:sp>
        <p:nvSpPr>
          <p:cNvPr id="25" name="Shape 20"/>
          <p:cNvSpPr/>
          <p:nvPr/>
        </p:nvSpPr>
        <p:spPr>
          <a:xfrm>
            <a:off x="4983480" y="3255264"/>
            <a:ext cx="502920" cy="320040"/>
          </a:xfrm>
          <a:prstGeom prst="rect">
            <a:avLst/>
          </a:prstGeom>
          <a:solidFill>
            <a:srgbClr val="29B6F6"/>
          </a:solidFill>
          <a:ln w="12700">
            <a:solidFill>
              <a:srgbClr val="29B6F6"/>
            </a:solidFill>
            <a:prstDash val="solid"/>
          </a:ln>
        </p:spPr>
      </p:sp>
      <p:sp>
        <p:nvSpPr>
          <p:cNvPr id="26" name="Text 21"/>
          <p:cNvSpPr/>
          <p:nvPr/>
        </p:nvSpPr>
        <p:spPr>
          <a:xfrm>
            <a:off x="4983480" y="3273552"/>
            <a:ext cx="5029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27%</a:t>
            </a:r>
            <a:endParaRPr lang="en-US" sz="1000" dirty="0"/>
          </a:p>
        </p:txBody>
      </p:sp>
      <p:sp>
        <p:nvSpPr>
          <p:cNvPr id="27" name="Text 22"/>
          <p:cNvSpPr/>
          <p:nvPr/>
        </p:nvSpPr>
        <p:spPr>
          <a:xfrm>
            <a:off x="5577840" y="3273552"/>
            <a:ext cx="30632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Sales structure &amp; partnerships</a:t>
            </a:r>
            <a:endParaRPr lang="en-US" sz="1100" dirty="0"/>
          </a:p>
        </p:txBody>
      </p:sp>
      <p:sp>
        <p:nvSpPr>
          <p:cNvPr id="28" name="Shape 23"/>
          <p:cNvSpPr/>
          <p:nvPr/>
        </p:nvSpPr>
        <p:spPr>
          <a:xfrm>
            <a:off x="4983480" y="3694176"/>
            <a:ext cx="502920" cy="320040"/>
          </a:xfrm>
          <a:prstGeom prst="rect">
            <a:avLst/>
          </a:prstGeom>
          <a:solidFill>
            <a:srgbClr val="29B6F6"/>
          </a:solidFill>
          <a:ln w="12700">
            <a:solidFill>
              <a:srgbClr val="29B6F6"/>
            </a:solidFill>
            <a:prstDash val="solid"/>
          </a:ln>
        </p:spPr>
      </p:sp>
      <p:sp>
        <p:nvSpPr>
          <p:cNvPr id="29" name="Text 24"/>
          <p:cNvSpPr/>
          <p:nvPr/>
        </p:nvSpPr>
        <p:spPr>
          <a:xfrm>
            <a:off x="4983480" y="3712464"/>
            <a:ext cx="5029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20%</a:t>
            </a:r>
            <a:endParaRPr lang="en-US" sz="1000" dirty="0"/>
          </a:p>
        </p:txBody>
      </p:sp>
      <p:sp>
        <p:nvSpPr>
          <p:cNvPr id="30" name="Text 25"/>
          <p:cNvSpPr/>
          <p:nvPr/>
        </p:nvSpPr>
        <p:spPr>
          <a:xfrm>
            <a:off x="5577840" y="3712464"/>
            <a:ext cx="30632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Operations &amp; runway (12m)</a:t>
            </a:r>
            <a:endParaRPr lang="en-US" sz="1100" dirty="0"/>
          </a:p>
        </p:txBody>
      </p:sp>
      <p:sp>
        <p:nvSpPr>
          <p:cNvPr id="31" name="Shape 26"/>
          <p:cNvSpPr/>
          <p:nvPr/>
        </p:nvSpPr>
        <p:spPr>
          <a:xfrm>
            <a:off x="4983480" y="4133088"/>
            <a:ext cx="502920" cy="320040"/>
          </a:xfrm>
          <a:prstGeom prst="rect">
            <a:avLst/>
          </a:prstGeom>
          <a:solidFill>
            <a:srgbClr val="29B6F6"/>
          </a:solidFill>
          <a:ln w="12700">
            <a:solidFill>
              <a:srgbClr val="29B6F6"/>
            </a:solidFill>
            <a:prstDash val="solid"/>
          </a:ln>
        </p:spPr>
      </p:sp>
      <p:sp>
        <p:nvSpPr>
          <p:cNvPr id="32" name="Text 27"/>
          <p:cNvSpPr/>
          <p:nvPr/>
        </p:nvSpPr>
        <p:spPr>
          <a:xfrm>
            <a:off x="4983480" y="4151376"/>
            <a:ext cx="5029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7%</a:t>
            </a:r>
            <a:endParaRPr lang="en-US" sz="1000" dirty="0"/>
          </a:p>
        </p:txBody>
      </p:sp>
      <p:sp>
        <p:nvSpPr>
          <p:cNvPr id="33" name="Text 28"/>
          <p:cNvSpPr/>
          <p:nvPr/>
        </p:nvSpPr>
        <p:spPr>
          <a:xfrm>
            <a:off x="5577840" y="4151376"/>
            <a:ext cx="30632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Platform scaling</a:t>
            </a:r>
            <a:endParaRPr lang="en-US" sz="1100" dirty="0"/>
          </a:p>
        </p:txBody>
      </p:sp>
      <p:sp>
        <p:nvSpPr>
          <p:cNvPr id="34" name="Text 29"/>
          <p:cNvSpPr/>
          <p:nvPr/>
        </p:nvSpPr>
        <p:spPr>
          <a:xfrm>
            <a:off x="4846320" y="4553712"/>
            <a:ext cx="39319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50" dirty="0">
                <a:solidFill>
                  <a:srgbClr val="AADD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Looking for: angel investor or accelerator with marketing &amp; B2B scaling experience</a:t>
            </a:r>
            <a:endParaRPr lang="en-US" sz="95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Calibri</vt:lpstr>
      <vt:lpstr>Office Theme</vt:lpstr>
      <vt:lpstr>Slide 1</vt:lpstr>
      <vt:lpstr>Slide 2</vt:lpstr>
      <vt:lpstr>Slide 3</vt:lpstr>
      <vt:lpstr>Slide 4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SmileStaff.nl — Pitch Deck 2026</dc:title>
  <dc:subject>PptxGenJS Presentation</dc:subject>
  <dc:creator>PptxGenJS</dc:creator>
  <cp:lastModifiedBy>PptxGenJS</cp:lastModifiedBy>
  <cp:revision>1</cp:revision>
  <dcterms:created xsi:type="dcterms:W3CDTF">2026-05-06T19:57:47Z</dcterms:created>
  <dcterms:modified xsi:type="dcterms:W3CDTF">2026-05-06T19:57:47Z</dcterms:modified>
</cp:coreProperties>
</file>